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5" r:id="rId3"/>
    <p:sldId id="297" r:id="rId4"/>
    <p:sldId id="316" r:id="rId5"/>
    <p:sldId id="317" r:id="rId6"/>
    <p:sldId id="318" r:id="rId7"/>
    <p:sldId id="300" r:id="rId8"/>
    <p:sldId id="310" r:id="rId9"/>
    <p:sldId id="311" r:id="rId10"/>
    <p:sldId id="313" r:id="rId11"/>
    <p:sldId id="314" r:id="rId12"/>
    <p:sldId id="259" r:id="rId13"/>
    <p:sldId id="260" r:id="rId14"/>
    <p:sldId id="261" r:id="rId15"/>
    <p:sldId id="262" r:id="rId16"/>
    <p:sldId id="263" r:id="rId17"/>
    <p:sldId id="278" r:id="rId18"/>
    <p:sldId id="288" r:id="rId19"/>
    <p:sldId id="287" r:id="rId20"/>
    <p:sldId id="268" r:id="rId21"/>
    <p:sldId id="319" r:id="rId22"/>
    <p:sldId id="302" r:id="rId23"/>
    <p:sldId id="303" r:id="rId24"/>
    <p:sldId id="304" r:id="rId25"/>
    <p:sldId id="286" r:id="rId26"/>
    <p:sldId id="307" r:id="rId27"/>
    <p:sldId id="308" r:id="rId28"/>
    <p:sldId id="277" r:id="rId2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7" autoAdjust="0"/>
    <p:restoredTop sz="86430" autoAdjust="0"/>
  </p:normalViewPr>
  <p:slideViewPr>
    <p:cSldViewPr snapToGrid="0">
      <p:cViewPr varScale="1">
        <p:scale>
          <a:sx n="137" d="100"/>
          <a:sy n="137" d="100"/>
        </p:scale>
        <p:origin x="828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0989" tIns="45495" rIns="90989" bIns="4549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0989" tIns="45495" rIns="90989" bIns="45495" rtlCol="0"/>
          <a:lstStyle>
            <a:lvl1pPr algn="r">
              <a:defRPr sz="1200"/>
            </a:lvl1pPr>
          </a:lstStyle>
          <a:p>
            <a:fld id="{029729A6-EEE1-4CAD-9A05-EDF949634504}" type="datetimeFigureOut">
              <a:rPr lang="de-DE" smtClean="0"/>
              <a:t>24.01.2026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0989" tIns="45495" rIns="90989" bIns="4549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0989" tIns="45495" rIns="90989" bIns="45495" rtlCol="0" anchor="b"/>
          <a:lstStyle>
            <a:lvl1pPr algn="r">
              <a:defRPr sz="1200"/>
            </a:lvl1pPr>
          </a:lstStyle>
          <a:p>
            <a:fld id="{DF131415-E507-439D-9927-12C05991BB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024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0989" tIns="45495" rIns="90989" bIns="4549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0989" tIns="45495" rIns="90989" bIns="45495" rtlCol="0"/>
          <a:lstStyle>
            <a:lvl1pPr algn="r">
              <a:defRPr sz="1200"/>
            </a:lvl1pPr>
          </a:lstStyle>
          <a:p>
            <a:fld id="{8DAA5658-25F1-43BD-B032-E266155AF812}" type="datetimeFigureOut">
              <a:rPr lang="de-DE" smtClean="0"/>
              <a:t>24.01.2026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9" tIns="45495" rIns="90989" bIns="4549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0989" tIns="45495" rIns="90989" bIns="45495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0989" tIns="45495" rIns="90989" bIns="4549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0989" tIns="45495" rIns="90989" bIns="45495" rtlCol="0" anchor="b"/>
          <a:lstStyle>
            <a:lvl1pPr algn="r">
              <a:defRPr sz="1200"/>
            </a:lvl1pPr>
          </a:lstStyle>
          <a:p>
            <a:fld id="{47885CDB-4439-4481-906F-0277C6C3F4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59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5CDB-4439-4481-906F-0277C6C3F41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84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E0C0-2164-4392-BF1E-248A98B4CF0D}" type="datetime1">
              <a:rPr lang="de-DE" smtClean="0"/>
              <a:t>24.01.2026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279-42E7-44B4-9B09-3B73EC9A7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4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A457-ECF7-4AC4-948D-8B856E21156E}" type="datetime1">
              <a:rPr lang="de-DE" smtClean="0"/>
              <a:t>24.01.2026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279-42E7-44B4-9B09-3B73EC9A7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9468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A457-ECF7-4AC4-948D-8B856E21156E}" type="datetime1">
              <a:rPr lang="de-DE" smtClean="0"/>
              <a:t>24.01.2026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279-42E7-44B4-9B09-3B73EC9A7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0556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A457-ECF7-4AC4-948D-8B856E21156E}" type="datetime1">
              <a:rPr lang="de-DE" smtClean="0"/>
              <a:t>24.01.2026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279-42E7-44B4-9B09-3B73EC9A75D3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848665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A457-ECF7-4AC4-948D-8B856E21156E}" type="datetime1">
              <a:rPr lang="de-DE" smtClean="0"/>
              <a:t>24.01.2026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279-42E7-44B4-9B09-3B73EC9A7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9777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A457-ECF7-4AC4-948D-8B856E21156E}" type="datetime1">
              <a:rPr lang="de-DE" smtClean="0"/>
              <a:t>24.01.2026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279-42E7-44B4-9B09-3B73EC9A7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7689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A457-ECF7-4AC4-948D-8B856E21156E}" type="datetime1">
              <a:rPr lang="de-DE" smtClean="0"/>
              <a:t>24.01.2026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279-42E7-44B4-9B09-3B73EC9A7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71067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1E2C-C207-402D-8027-9EA2F93EBAA7}" type="datetime1">
              <a:rPr lang="de-DE" smtClean="0"/>
              <a:t>24.01.2026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279-42E7-44B4-9B09-3B73EC9A7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259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0D8-7423-4AD3-8C83-F1FCDF0C8FDF}" type="datetime1">
              <a:rPr lang="de-DE" smtClean="0"/>
              <a:t>24.01.2026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279-42E7-44B4-9B09-3B73EC9A7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33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22B2-9299-4014-9265-306E0882E092}" type="datetime1">
              <a:rPr lang="de-DE" smtClean="0"/>
              <a:t>24.01.2026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279-42E7-44B4-9B09-3B73EC9A7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74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D135-19DB-4499-927A-9246DDCC8A21}" type="datetime1">
              <a:rPr lang="de-DE" smtClean="0"/>
              <a:t>24.01.2026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279-42E7-44B4-9B09-3B73EC9A7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3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72A6-21D1-4D9D-9C33-0A252AEB9A54}" type="datetime1">
              <a:rPr lang="de-DE" smtClean="0"/>
              <a:t>24.01.2026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279-42E7-44B4-9B09-3B73EC9A7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6022-FF6B-4B19-8E44-FBB09417F47C}" type="datetime1">
              <a:rPr lang="de-DE" smtClean="0"/>
              <a:t>24.01.2026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279-42E7-44B4-9B09-3B73EC9A7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39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B17D-954D-42C2-9C69-88FFFF92D0FD}" type="datetime1">
              <a:rPr lang="de-DE" smtClean="0"/>
              <a:t>24.01.2026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279-42E7-44B4-9B09-3B73EC9A7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50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7E60-C50F-47CB-8D35-0B8C95801C47}" type="datetime1">
              <a:rPr lang="de-DE" smtClean="0"/>
              <a:t>24.01.2026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279-42E7-44B4-9B09-3B73EC9A7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55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858B-6614-4C50-984E-4175C52A3A30}" type="datetime1">
              <a:rPr lang="de-DE" smtClean="0"/>
              <a:t>24.01.2026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279-42E7-44B4-9B09-3B73EC9A7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37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C790-33B8-4BDD-B301-2248EF189E39}" type="datetime1">
              <a:rPr lang="de-DE" smtClean="0"/>
              <a:t>24.01.2026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E279-42E7-44B4-9B09-3B73EC9A7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15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50000">
              <a:srgbClr val="002060">
                <a:lumMod val="88000"/>
                <a:lumOff val="12000"/>
              </a:srgbClr>
            </a:gs>
            <a:gs pos="100000">
              <a:srgbClr val="0070C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61A457-ECF7-4AC4-948D-8B856E21156E}" type="datetime1">
              <a:rPr lang="de-DE" smtClean="0"/>
              <a:t>24.01.2026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9E279-42E7-44B4-9B09-3B73EC9A75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756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7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friedelsheim@grundschule-efg.bildung-rp.de" TargetMode="External"/><Relationship Id="rId2" Type="http://schemas.openxmlformats.org/officeDocument/2006/relationships/hyperlink" Target="mailto:ellerstadt@grundschule-efg.bildung-rp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undschule-efg.bildung-rp.d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6460" y="1627682"/>
            <a:ext cx="7824153" cy="2854377"/>
          </a:xfrm>
        </p:spPr>
        <p:txBody>
          <a:bodyPr/>
          <a:lstStyle/>
          <a:p>
            <a:pPr algn="ctr"/>
            <a:br>
              <a:rPr lang="de-DE" dirty="0"/>
            </a:br>
            <a:r>
              <a:rPr lang="de-DE" dirty="0"/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5360" y="4710287"/>
            <a:ext cx="10469880" cy="861420"/>
          </a:xfrm>
        </p:spPr>
        <p:txBody>
          <a:bodyPr>
            <a:noAutofit/>
          </a:bodyPr>
          <a:lstStyle/>
          <a:p>
            <a:pPr algn="ctr"/>
            <a:r>
              <a:rPr lang="de-DE" dirty="0"/>
              <a:t>Elterninformation Ganztagsschule und Betreuende Grundschule</a:t>
            </a:r>
          </a:p>
          <a:p>
            <a:pPr algn="ctr"/>
            <a:r>
              <a:rPr lang="de-DE" dirty="0"/>
              <a:t>Grundschule Ellerstadt-Friedelsheim-Gönnheim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Januar 2025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583" y="538034"/>
            <a:ext cx="2913087" cy="15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63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Räume: Neubau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56" y="2052638"/>
            <a:ext cx="8635463" cy="4195762"/>
          </a:xfrm>
        </p:spPr>
      </p:pic>
    </p:spTree>
    <p:extLst>
      <p:ext uri="{BB962C8B-B14F-4D97-AF65-F5344CB8AC3E}">
        <p14:creationId xmlns:p14="http://schemas.microsoft.com/office/powerpoint/2010/main" val="3977579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Räume: Mensa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91" y="3362783"/>
            <a:ext cx="5081174" cy="2468819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712993"/>
            <a:ext cx="5081174" cy="24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9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Der</a:t>
            </a:r>
            <a:r>
              <a:rPr lang="de-DE" baseline="0" dirty="0"/>
              <a:t> </a:t>
            </a:r>
            <a:r>
              <a:rPr lang="de-DE" dirty="0"/>
              <a:t>Tagesablauf </a:t>
            </a:r>
            <a:br>
              <a:rPr lang="de-DE" dirty="0"/>
            </a:br>
            <a:r>
              <a:rPr lang="de-DE" dirty="0"/>
              <a:t>in der Ganztagsschule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996129"/>
              </p:ext>
            </p:extLst>
          </p:nvPr>
        </p:nvGraphicFramePr>
        <p:xfrm>
          <a:off x="1088323" y="2052638"/>
          <a:ext cx="9629643" cy="359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9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9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9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832">
                <a:tc>
                  <a:txBody>
                    <a:bodyPr/>
                    <a:lstStyle/>
                    <a:p>
                      <a:r>
                        <a:rPr lang="de-DE" dirty="0"/>
                        <a:t>Klassen</a:t>
                      </a:r>
                      <a:r>
                        <a:rPr lang="de-DE" baseline="0" dirty="0"/>
                        <a:t> 1/2</a:t>
                      </a:r>
                      <a:endParaRPr lang="de-DE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Klassen 3/4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832">
                <a:tc>
                  <a:txBody>
                    <a:bodyPr/>
                    <a:lstStyle/>
                    <a:p>
                      <a:r>
                        <a:rPr lang="de-DE" dirty="0"/>
                        <a:t>12.00-12.30 Uhr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Freizeit / Fahrt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13.00-13.30 Uhr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832">
                <a:tc>
                  <a:txBody>
                    <a:bodyPr/>
                    <a:lstStyle/>
                    <a:p>
                      <a:r>
                        <a:rPr lang="de-DE" dirty="0"/>
                        <a:t>12.30-13.00 Uhr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Mittagessen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13.30-14.00</a:t>
                      </a:r>
                      <a:r>
                        <a:rPr lang="de-DE" baseline="0" dirty="0"/>
                        <a:t> Uhr</a:t>
                      </a:r>
                      <a:endParaRPr lang="de-DE" dirty="0"/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832">
                <a:tc>
                  <a:txBody>
                    <a:bodyPr/>
                    <a:lstStyle/>
                    <a:p>
                      <a:r>
                        <a:rPr lang="de-DE" dirty="0"/>
                        <a:t>13.00-13.30 Uhr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Freizeit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14.00-14.10 Uhr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832">
                <a:tc>
                  <a:txBody>
                    <a:bodyPr/>
                    <a:lstStyle/>
                    <a:p>
                      <a:r>
                        <a:rPr lang="de-DE" dirty="0"/>
                        <a:t>13.30-14.30 Uhr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Hausaufgaben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14.10-15.00 Uhr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832">
                <a:tc>
                  <a:txBody>
                    <a:bodyPr/>
                    <a:lstStyle/>
                    <a:p>
                      <a:r>
                        <a:rPr lang="de-DE" dirty="0"/>
                        <a:t>14.30-15.00 Uhr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Freizeit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832">
                <a:tc>
                  <a:txBody>
                    <a:bodyPr/>
                    <a:lstStyle/>
                    <a:p>
                      <a:r>
                        <a:rPr lang="de-DE"/>
                        <a:t>15.00-15.50 </a:t>
                      </a:r>
                      <a:r>
                        <a:rPr lang="de-DE" dirty="0"/>
                        <a:t>Uhr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AG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15.00-15.50 Uhr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832">
                <a:tc>
                  <a:txBody>
                    <a:bodyPr/>
                    <a:lstStyle/>
                    <a:p>
                      <a:r>
                        <a:rPr lang="de-DE" dirty="0"/>
                        <a:t>15.50-16.00 Uhr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Freizeit /</a:t>
                      </a:r>
                      <a:r>
                        <a:rPr lang="de-DE" baseline="0" dirty="0"/>
                        <a:t> Bus</a:t>
                      </a:r>
                      <a:endParaRPr lang="de-DE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15.50-16.00 Uhr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153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Woche in der Ganztagsschule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344131"/>
              </p:ext>
            </p:extLst>
          </p:nvPr>
        </p:nvGraphicFramePr>
        <p:xfrm>
          <a:off x="2005187" y="2090216"/>
          <a:ext cx="7823636" cy="3973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375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Montag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Dienstag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Mittwoch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Donnerstag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375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Freizeit / Fahrt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Freizeit / Fahrt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Freizeit / Fahrt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Freizeit / Fahrt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375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Mittagessen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Mittagessen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Mittagessen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Mittagessen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375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Freizeit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Freizeit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Freizeit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Freizeit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579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Hausaufgaben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Hausaufgaben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Hausaufgaben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Hausaufgaben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375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Freizeit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Freizeit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Freizeit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Freizeit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5579"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AG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Stammgruppenzeit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AG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375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(Fahrt)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(Fahrt)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(Fahrt)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(Fahrt)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426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Bustransfer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Hinfahrt</a:t>
            </a:r>
          </a:p>
          <a:p>
            <a:r>
              <a:rPr lang="de-DE" dirty="0"/>
              <a:t>Begleitung zur Haltestelle </a:t>
            </a:r>
          </a:p>
          <a:p>
            <a:r>
              <a:rPr lang="de-DE" dirty="0"/>
              <a:t>Abfahrt: 12.12 Uhr bzw. 13.12 Uhr an der Sparkasse </a:t>
            </a:r>
            <a:r>
              <a:rPr lang="de-DE" dirty="0" err="1"/>
              <a:t>Ellerstadt</a:t>
            </a:r>
            <a:endParaRPr lang="de-DE" dirty="0"/>
          </a:p>
          <a:p>
            <a:r>
              <a:rPr lang="de-DE" dirty="0"/>
              <a:t>Begleitete Busfahrt im Linienbus</a:t>
            </a:r>
          </a:p>
          <a:p>
            <a:r>
              <a:rPr lang="de-DE" dirty="0"/>
              <a:t>Ankunft: 12.20 Uhr bzw. 13.20 Uhr an der Grundschule Friedelsheim-Gönnheim</a:t>
            </a:r>
          </a:p>
          <a:p>
            <a:r>
              <a:rPr lang="de-DE" dirty="0"/>
              <a:t>Begleitung zur Schule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Rückfahrt</a:t>
            </a:r>
          </a:p>
          <a:p>
            <a:r>
              <a:rPr lang="de-DE" dirty="0"/>
              <a:t>Begleitung zur Haltestelle</a:t>
            </a:r>
          </a:p>
          <a:p>
            <a:r>
              <a:rPr lang="de-DE" dirty="0"/>
              <a:t>Abfahrt: 16.00 Uhr an der Grundschule Friedelsheim-Gönnheim</a:t>
            </a:r>
          </a:p>
          <a:p>
            <a:r>
              <a:rPr lang="de-DE" dirty="0"/>
              <a:t>Begleitete Busfahrt im Linienbus</a:t>
            </a:r>
          </a:p>
          <a:p>
            <a:r>
              <a:rPr lang="de-DE" dirty="0"/>
              <a:t>Ankunft: 16.10 Uhr an der Sparkasse </a:t>
            </a:r>
            <a:r>
              <a:rPr lang="de-DE" dirty="0" err="1"/>
              <a:t>Ellerstadt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		Möglichkeit Ausstieg Raiffeisen und Akaziensiedlung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2934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Mittagessen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Hände waschen</a:t>
            </a:r>
          </a:p>
          <a:p>
            <a:pPr lvl="0"/>
            <a:r>
              <a:rPr lang="de-DE" dirty="0"/>
              <a:t>Tischdienst: Tische decken, Essen in Schüsseln holen, Tische abwischen</a:t>
            </a:r>
          </a:p>
          <a:p>
            <a:pPr lvl="0"/>
            <a:r>
              <a:rPr lang="de-DE" dirty="0"/>
              <a:t>Kinder nehmen sich selbst</a:t>
            </a:r>
          </a:p>
          <a:p>
            <a:pPr lvl="0"/>
            <a:r>
              <a:rPr lang="de-DE" dirty="0"/>
              <a:t>Probieren muss sein!</a:t>
            </a:r>
          </a:p>
          <a:p>
            <a:pPr lvl="0"/>
            <a:r>
              <a:rPr lang="de-DE" dirty="0"/>
              <a:t>Geschirr wird von den Kindern selbst zurückgestellt </a:t>
            </a:r>
          </a:p>
        </p:txBody>
      </p:sp>
    </p:spTree>
    <p:extLst>
      <p:ext uri="{BB962C8B-B14F-4D97-AF65-F5344CB8AC3E}">
        <p14:creationId xmlns:p14="http://schemas.microsoft.com/office/powerpoint/2010/main" val="3170984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Freizeit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Hof:</a:t>
            </a:r>
          </a:p>
          <a:p>
            <a:pPr lvl="1"/>
            <a:r>
              <a:rPr lang="de-DE" dirty="0"/>
              <a:t>Bewegungszeit</a:t>
            </a:r>
          </a:p>
          <a:p>
            <a:pPr lvl="1"/>
            <a:r>
              <a:rPr lang="de-DE" dirty="0"/>
              <a:t>Spielgeräte</a:t>
            </a:r>
          </a:p>
          <a:p>
            <a:pPr lvl="1"/>
            <a:r>
              <a:rPr lang="de-DE" dirty="0"/>
              <a:t>Fahrzeuge</a:t>
            </a:r>
          </a:p>
          <a:p>
            <a:endParaRPr lang="de-DE" dirty="0"/>
          </a:p>
          <a:p>
            <a:r>
              <a:rPr lang="de-DE" dirty="0"/>
              <a:t>Spieleräume:</a:t>
            </a:r>
          </a:p>
          <a:p>
            <a:pPr lvl="1"/>
            <a:r>
              <a:rPr lang="de-DE" dirty="0"/>
              <a:t>Spiele: Bauen, Brettspiele, Rollenspiele</a:t>
            </a:r>
          </a:p>
          <a:p>
            <a:pPr lvl="1"/>
            <a:r>
              <a:rPr lang="de-DE" dirty="0"/>
              <a:t>Malen und Basteln</a:t>
            </a:r>
          </a:p>
        </p:txBody>
      </p:sp>
    </p:spTree>
    <p:extLst>
      <p:ext uri="{BB962C8B-B14F-4D97-AF65-F5344CB8AC3E}">
        <p14:creationId xmlns:p14="http://schemas.microsoft.com/office/powerpoint/2010/main" val="642917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Hausaufgabenzeit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28364" y="2015340"/>
            <a:ext cx="8946541" cy="4195481"/>
          </a:xfrm>
        </p:spPr>
        <p:txBody>
          <a:bodyPr/>
          <a:lstStyle/>
          <a:p>
            <a:r>
              <a:rPr lang="de-DE" dirty="0"/>
              <a:t>Fester Sitzplatz</a:t>
            </a:r>
          </a:p>
          <a:p>
            <a:r>
              <a:rPr lang="de-DE" dirty="0"/>
              <a:t>Einheitlicher Ablauf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Betreuung durch Lehrerinnen der Jahrgangsstufe bzw. pädagogisches Personal (Montag)</a:t>
            </a:r>
          </a:p>
          <a:p>
            <a:r>
              <a:rPr lang="de-DE" dirty="0"/>
              <a:t>Möglichkeit für Fragen und Unterstützung</a:t>
            </a:r>
          </a:p>
          <a:p>
            <a:r>
              <a:rPr lang="de-DE" dirty="0"/>
              <a:t>Kontrolle und Kommunikation (einheitliches Hausaufgabenheft)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926027"/>
              </p:ext>
            </p:extLst>
          </p:nvPr>
        </p:nvGraphicFramePr>
        <p:xfrm>
          <a:off x="2419372" y="2889392"/>
          <a:ext cx="5207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effectLst/>
                        </a:rPr>
                        <a:t>Klasse 1/2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Klasse 3/4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effectLst/>
                        </a:rPr>
                        <a:t>Aktivität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effectLst/>
                        </a:rPr>
                        <a:t>5 min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effectLst/>
                        </a:rPr>
                        <a:t>5 min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„Richtezeit“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effectLst/>
                        </a:rPr>
                        <a:t>45 min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effectLst/>
                        </a:rPr>
                        <a:t>35 min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 err="1">
                          <a:effectLst/>
                        </a:rPr>
                        <a:t>Stillezeit</a:t>
                      </a:r>
                      <a:r>
                        <a:rPr lang="de-DE" sz="1600" dirty="0">
                          <a:effectLst/>
                        </a:rPr>
                        <a:t> 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effectLst/>
                        </a:rPr>
                        <a:t>10 min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</a:rPr>
                        <a:t>10 min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effectLst/>
                        </a:rPr>
                        <a:t>Kontrollzeit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067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AG-Zeit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794332" cy="4195481"/>
          </a:xfrm>
        </p:spPr>
        <p:txBody>
          <a:bodyPr>
            <a:normAutofit/>
          </a:bodyPr>
          <a:lstStyle/>
          <a:p>
            <a:r>
              <a:rPr lang="de-DE" dirty="0"/>
              <a:t>Angebote im Schuljahr 2023/2024</a:t>
            </a:r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6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224014"/>
              </p:ext>
            </p:extLst>
          </p:nvPr>
        </p:nvGraphicFramePr>
        <p:xfrm>
          <a:off x="1087445" y="2777438"/>
          <a:ext cx="9747568" cy="3206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6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4047">
                <a:tc>
                  <a:txBody>
                    <a:bodyPr/>
                    <a:lstStyle/>
                    <a:p>
                      <a:r>
                        <a:rPr lang="de-DE" b="0" dirty="0"/>
                        <a:t>Montag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Dienstag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Mittwoch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Donnerstag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118">
                <a:tc>
                  <a:txBody>
                    <a:bodyPr/>
                    <a:lstStyle/>
                    <a:p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baseline="0" dirty="0"/>
                        <a:t>AG Kreativ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Stammgruppe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AG Kunst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118">
                <a:tc>
                  <a:txBody>
                    <a:bodyPr/>
                    <a:lstStyle/>
                    <a:p>
                      <a:r>
                        <a:rPr lang="de-DE" b="0" dirty="0"/>
                        <a:t>Freizeittag</a:t>
                      </a:r>
                    </a:p>
                    <a:p>
                      <a:r>
                        <a:rPr lang="de-DE" b="0" dirty="0"/>
                        <a:t>Keine 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AG</a:t>
                      </a:r>
                      <a:r>
                        <a:rPr lang="de-DE" b="0" baseline="0" dirty="0"/>
                        <a:t> Tolle Wolle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/>
                        <a:t>Stammgruppe 2</a:t>
                      </a:r>
                    </a:p>
                    <a:p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AG Bewegung und Entspannung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118">
                <a:tc>
                  <a:txBody>
                    <a:bodyPr/>
                    <a:lstStyle/>
                    <a:p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AG</a:t>
                      </a:r>
                      <a:r>
                        <a:rPr lang="de-DE" b="0" baseline="0" dirty="0"/>
                        <a:t> Bewegung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/>
                        <a:t>Stammgruppe 3</a:t>
                      </a:r>
                    </a:p>
                    <a:p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AG Harry Potter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118">
                <a:tc>
                  <a:txBody>
                    <a:bodyPr/>
                    <a:lstStyle/>
                    <a:p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AG Garten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Stammgruppe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AG Handwerker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986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Stammgruppenzeit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Immer mittwochs</a:t>
            </a:r>
          </a:p>
          <a:p>
            <a:r>
              <a:rPr lang="de-DE" dirty="0"/>
              <a:t>Altersgruppe des Kindes</a:t>
            </a:r>
          </a:p>
          <a:p>
            <a:r>
              <a:rPr lang="de-DE" dirty="0"/>
              <a:t>Inhalte</a:t>
            </a:r>
          </a:p>
          <a:p>
            <a:pPr lvl="1"/>
            <a:r>
              <a:rPr lang="de-DE" dirty="0"/>
              <a:t>Gruppenbildung</a:t>
            </a:r>
          </a:p>
          <a:p>
            <a:pPr lvl="1"/>
            <a:r>
              <a:rPr lang="de-DE" dirty="0"/>
              <a:t>Austausch über Regeln und Abläufe des Ganztags</a:t>
            </a:r>
          </a:p>
          <a:p>
            <a:pPr lvl="1"/>
            <a:r>
              <a:rPr lang="de-DE" dirty="0"/>
              <a:t>Planung und Durchführung von gemeinsamen Aktivitäten</a:t>
            </a:r>
          </a:p>
        </p:txBody>
      </p:sp>
    </p:spTree>
    <p:extLst>
      <p:ext uri="{BB962C8B-B14F-4D97-AF65-F5344CB8AC3E}">
        <p14:creationId xmlns:p14="http://schemas.microsoft.com/office/powerpoint/2010/main" val="74760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Betreuungsmöglichkeiten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448120"/>
              </p:ext>
            </p:extLst>
          </p:nvPr>
        </p:nvGraphicFramePr>
        <p:xfrm>
          <a:off x="1103312" y="2693381"/>
          <a:ext cx="10037128" cy="3361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282">
                  <a:extLst>
                    <a:ext uri="{9D8B030D-6E8A-4147-A177-3AD203B41FA5}">
                      <a16:colId xmlns:a16="http://schemas.microsoft.com/office/drawing/2014/main" val="2361177620"/>
                    </a:ext>
                  </a:extLst>
                </a:gridCol>
                <a:gridCol w="2509282">
                  <a:extLst>
                    <a:ext uri="{9D8B030D-6E8A-4147-A177-3AD203B41FA5}">
                      <a16:colId xmlns:a16="http://schemas.microsoft.com/office/drawing/2014/main" val="2716735726"/>
                    </a:ext>
                  </a:extLst>
                </a:gridCol>
                <a:gridCol w="2509282">
                  <a:extLst>
                    <a:ext uri="{9D8B030D-6E8A-4147-A177-3AD203B41FA5}">
                      <a16:colId xmlns:a16="http://schemas.microsoft.com/office/drawing/2014/main" val="3987841343"/>
                    </a:ext>
                  </a:extLst>
                </a:gridCol>
                <a:gridCol w="2509282">
                  <a:extLst>
                    <a:ext uri="{9D8B030D-6E8A-4147-A177-3AD203B41FA5}">
                      <a16:colId xmlns:a16="http://schemas.microsoft.com/office/drawing/2014/main" val="1684500652"/>
                    </a:ext>
                  </a:extLst>
                </a:gridCol>
              </a:tblGrid>
              <a:tr h="81560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Zeiten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Träger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487864"/>
                  </a:ext>
                </a:extLst>
              </a:tr>
              <a:tr h="815605">
                <a:tc>
                  <a:txBody>
                    <a:bodyPr/>
                    <a:lstStyle/>
                    <a:p>
                      <a:r>
                        <a:rPr lang="de-DE" dirty="0"/>
                        <a:t>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Mo-Fr 12/13-17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Gestaffelt je nach Einkommen und Kinderzahl +  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Zweckverband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683703"/>
                  </a:ext>
                </a:extLst>
              </a:tr>
              <a:tr h="815605">
                <a:tc>
                  <a:txBody>
                    <a:bodyPr/>
                    <a:lstStyle/>
                    <a:p>
                      <a:r>
                        <a:rPr lang="de-DE" dirty="0"/>
                        <a:t>Betreuende Grundschule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Mo-Do 12-13 Uhr</a:t>
                      </a:r>
                    </a:p>
                    <a:p>
                      <a:r>
                        <a:rPr lang="de-DE" dirty="0"/>
                        <a:t>Fr          12-16</a:t>
                      </a:r>
                      <a:r>
                        <a:rPr lang="de-DE" baseline="0" dirty="0"/>
                        <a:t> Uhr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76 €</a:t>
                      </a:r>
                    </a:p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76 € + Essen 18 €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Verbandsgemeinde Wachenheim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941427"/>
                  </a:ext>
                </a:extLst>
              </a:tr>
              <a:tr h="815605">
                <a:tc>
                  <a:txBody>
                    <a:bodyPr/>
                    <a:lstStyle/>
                    <a:p>
                      <a:r>
                        <a:rPr lang="de-DE" dirty="0"/>
                        <a:t>Ganztagsschule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Mo-Do</a:t>
                      </a:r>
                      <a:r>
                        <a:rPr lang="de-DE" baseline="0" dirty="0"/>
                        <a:t> 12-16 Uhr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Nur Essen </a:t>
                      </a:r>
                      <a:r>
                        <a:rPr lang="de-DE">
                          <a:solidFill>
                            <a:schemeClr val="bg1"/>
                          </a:solidFill>
                        </a:rPr>
                        <a:t>(68 </a:t>
                      </a: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€)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Land RLP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820175"/>
                  </a:ext>
                </a:extLst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1103312" y="1626984"/>
            <a:ext cx="10037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Unterrichtszeiten		täglich	8.00 Uhr bis 12.00 Uhr (1./2 Kl.)</a:t>
            </a:r>
          </a:p>
          <a:p>
            <a:r>
              <a:rPr lang="de-DE" dirty="0"/>
              <a:t>				montags und freitags 2. Klasse bis 13 Uhr </a:t>
            </a:r>
            <a:br>
              <a:rPr lang="de-DE" dirty="0"/>
            </a:br>
            <a:r>
              <a:rPr lang="de-DE" dirty="0"/>
              <a:t>                                                     	8.00 Uhr bis 13.00 Uhr (3./4. Kl.)</a:t>
            </a:r>
          </a:p>
        </p:txBody>
      </p:sp>
    </p:spTree>
    <p:extLst>
      <p:ext uri="{BB962C8B-B14F-4D97-AF65-F5344CB8AC3E}">
        <p14:creationId xmlns:p14="http://schemas.microsoft.com/office/powerpoint/2010/main" val="129622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Beurlaubung und Entschuldigung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Krankmeldung</a:t>
            </a:r>
          </a:p>
          <a:p>
            <a:r>
              <a:rPr lang="de-DE" dirty="0"/>
              <a:t>Beurlaubung für </a:t>
            </a:r>
          </a:p>
          <a:p>
            <a:pPr lvl="1"/>
            <a:r>
              <a:rPr lang="de-DE" dirty="0"/>
              <a:t>Arzttermine</a:t>
            </a:r>
          </a:p>
          <a:p>
            <a:pPr lvl="1"/>
            <a:r>
              <a:rPr lang="de-DE" dirty="0"/>
              <a:t>Regelmäßige therapeutische Maßnahmen</a:t>
            </a:r>
          </a:p>
          <a:p>
            <a:pPr lvl="1"/>
            <a:r>
              <a:rPr lang="de-DE" dirty="0"/>
              <a:t>Kommunionsunterricht</a:t>
            </a:r>
          </a:p>
          <a:p>
            <a:pPr lvl="1"/>
            <a:r>
              <a:rPr lang="de-DE" dirty="0"/>
              <a:t>Eigenen Geburtstag</a:t>
            </a:r>
          </a:p>
          <a:p>
            <a:pPr lvl="1"/>
            <a:r>
              <a:rPr lang="de-DE" dirty="0"/>
              <a:t>3 weitere Nachmittage für sonstige Feste o.ä.</a:t>
            </a:r>
          </a:p>
        </p:txBody>
      </p:sp>
    </p:spTree>
    <p:extLst>
      <p:ext uri="{BB962C8B-B14F-4D97-AF65-F5344CB8AC3E}">
        <p14:creationId xmlns:p14="http://schemas.microsoft.com/office/powerpoint/2010/main" val="2017236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Anmeldung und Ansprechpartner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421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Anmeldebögen auf der Homepage oder direkt hier</a:t>
            </a:r>
          </a:p>
          <a:p>
            <a:endParaRPr lang="de-DE" dirty="0"/>
          </a:p>
          <a:p>
            <a:r>
              <a:rPr lang="de-DE" dirty="0"/>
              <a:t>Abgabedatum: 18. Februar 2026 im Schulbriefkasten</a:t>
            </a:r>
          </a:p>
        </p:txBody>
      </p:sp>
    </p:spTree>
    <p:extLst>
      <p:ext uri="{BB962C8B-B14F-4D97-AF65-F5344CB8AC3E}">
        <p14:creationId xmlns:p14="http://schemas.microsoft.com/office/powerpoint/2010/main" val="632321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zur Ganztagsschule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Alle Schüler, die sich anmelden, werden angenommen</a:t>
            </a:r>
          </a:p>
          <a:p>
            <a:r>
              <a:rPr lang="de-DE" dirty="0"/>
              <a:t>Anmeldung ist für 1 Jahr verbindlich</a:t>
            </a:r>
          </a:p>
          <a:p>
            <a:r>
              <a:rPr lang="de-DE" dirty="0"/>
              <a:t>Verpflichtende Teilnahme am Mittagessen</a:t>
            </a:r>
          </a:p>
          <a:p>
            <a:r>
              <a:rPr lang="de-DE" dirty="0"/>
              <a:t>Automatische Verlängerung um jeweils ein weiteres Jahr </a:t>
            </a:r>
            <a:br>
              <a:rPr lang="de-DE" dirty="0"/>
            </a:br>
            <a:r>
              <a:rPr lang="de-DE" dirty="0"/>
              <a:t>oder Abmeldung vor den Sommerferien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Vor den Sommerferien: Elternbrief mit näheren Informationen und AG-Wahl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447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zur </a:t>
            </a:r>
            <a:br>
              <a:rPr lang="de-DE" dirty="0"/>
            </a:br>
            <a:r>
              <a:rPr lang="de-DE" dirty="0"/>
              <a:t>Betreuenden Grundschule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Anmeldung für 1 Jahr bei Schule</a:t>
            </a:r>
          </a:p>
          <a:p>
            <a:r>
              <a:rPr lang="de-DE" dirty="0"/>
              <a:t>Jedes Jahr neue Anmeldung notwendig</a:t>
            </a:r>
          </a:p>
          <a:p>
            <a:r>
              <a:rPr lang="de-DE" dirty="0"/>
              <a:t>Kündigung jeweils vor den Ferien möglich</a:t>
            </a:r>
          </a:p>
          <a:p>
            <a:r>
              <a:rPr lang="de-DE" dirty="0"/>
              <a:t>Optionale Teilnahme am Mittagessen (nur freitags)</a:t>
            </a:r>
          </a:p>
        </p:txBody>
      </p:sp>
    </p:spTree>
    <p:extLst>
      <p:ext uri="{BB962C8B-B14F-4D97-AF65-F5344CB8AC3E}">
        <p14:creationId xmlns:p14="http://schemas.microsoft.com/office/powerpoint/2010/main" val="214504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Ansprechpartner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570528" cy="4195481"/>
          </a:xfrm>
        </p:spPr>
        <p:txBody>
          <a:bodyPr/>
          <a:lstStyle/>
          <a:p>
            <a:r>
              <a:rPr lang="de-DE" dirty="0"/>
              <a:t>Für aktuelle, persönliche Fragen: Klassenlehrerin</a:t>
            </a:r>
          </a:p>
          <a:p>
            <a:r>
              <a:rPr lang="de-DE" dirty="0"/>
              <a:t>Für allgemeine Fragen: Schulleitung (Frau </a:t>
            </a:r>
            <a:r>
              <a:rPr lang="de-DE" dirty="0" err="1"/>
              <a:t>Treusch</a:t>
            </a:r>
            <a:r>
              <a:rPr lang="de-DE" dirty="0"/>
              <a:t>, Frau Tischbein)</a:t>
            </a:r>
          </a:p>
          <a:p>
            <a:r>
              <a:rPr lang="de-DE" dirty="0"/>
              <a:t>Betreuende Grundschule: Verbandsgemeinde Wachenheim (Frau </a:t>
            </a:r>
            <a:r>
              <a:rPr lang="de-DE" dirty="0" err="1"/>
              <a:t>Pommeranz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8340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Danke für Ihre Aufmerksamkeit!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242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Ihre Fragen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723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Ihre Fragen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Sie haben noch mehr Fragen?</a:t>
            </a:r>
            <a:br>
              <a:rPr lang="de-DE" dirty="0"/>
            </a:br>
            <a:r>
              <a:rPr lang="de-DE" dirty="0"/>
              <a:t>Dann können Sie sich gerne persönlich an uns wenden.</a:t>
            </a:r>
          </a:p>
          <a:p>
            <a:r>
              <a:rPr lang="de-DE" dirty="0"/>
              <a:t>Tel. 06237-3180 (</a:t>
            </a:r>
            <a:r>
              <a:rPr lang="de-DE" dirty="0" err="1"/>
              <a:t>Ellerstadt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/>
              <a:t>       06322-7811 (</a:t>
            </a:r>
            <a:r>
              <a:rPr lang="de-DE" dirty="0" err="1"/>
              <a:t>Friedelsheim-Gönnheim</a:t>
            </a:r>
            <a:r>
              <a:rPr lang="de-DE" dirty="0"/>
              <a:t>)</a:t>
            </a:r>
          </a:p>
          <a:p>
            <a:r>
              <a:rPr lang="de-DE" dirty="0"/>
              <a:t>Email: 	</a:t>
            </a:r>
            <a:r>
              <a:rPr lang="de-DE" dirty="0">
                <a:hlinkClick r:id="rId2"/>
              </a:rPr>
              <a:t>ellerstadt@grundschule-efg.bildung-rp.de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			</a:t>
            </a:r>
            <a:r>
              <a:rPr lang="de-DE" dirty="0">
                <a:hlinkClick r:id="rId3"/>
              </a:rPr>
              <a:t>friedelsheim@grundschule-efg.bildung-rp.de</a:t>
            </a:r>
            <a:r>
              <a:rPr lang="de-DE" dirty="0"/>
              <a:t> </a:t>
            </a:r>
          </a:p>
          <a:p>
            <a:r>
              <a:rPr lang="de-DE" dirty="0"/>
              <a:t>Homepage: </a:t>
            </a:r>
            <a:r>
              <a:rPr lang="de-DE" dirty="0">
                <a:hlinkClick r:id="rId4"/>
              </a:rPr>
              <a:t>www.grundschule-efg.bildung-rp.de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322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0102658" cy="3329581"/>
          </a:xfrm>
        </p:spPr>
        <p:txBody>
          <a:bodyPr/>
          <a:lstStyle/>
          <a:p>
            <a:r>
              <a:rPr lang="de-DE" dirty="0"/>
              <a:t>Betreuende Grundschule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75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Betreuende Grundschule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Aktivitäten: </a:t>
            </a:r>
          </a:p>
          <a:p>
            <a:pPr marL="0" indent="0">
              <a:buNone/>
            </a:pPr>
            <a:r>
              <a:rPr lang="de-DE" dirty="0"/>
              <a:t>		Montag-Donnerstag: basteln, spielen, bewegen</a:t>
            </a:r>
          </a:p>
          <a:p>
            <a:pPr marL="0" indent="0">
              <a:buNone/>
            </a:pPr>
            <a:r>
              <a:rPr lang="de-DE" dirty="0"/>
              <a:t>		Freitag: zusätzlich Essen und Hausaufgaben</a:t>
            </a:r>
          </a:p>
          <a:p>
            <a:r>
              <a:rPr lang="de-DE" dirty="0"/>
              <a:t>Abholzeiten:</a:t>
            </a:r>
          </a:p>
          <a:p>
            <a:pPr marL="457200" lvl="1" indent="0">
              <a:buNone/>
            </a:pPr>
            <a:r>
              <a:rPr lang="de-DE" dirty="0"/>
              <a:t>	Täglich wählbar</a:t>
            </a:r>
          </a:p>
          <a:p>
            <a:pPr marL="457200" lvl="1" indent="0">
              <a:buNone/>
            </a:pPr>
            <a:r>
              <a:rPr lang="de-DE" dirty="0"/>
              <a:t>	Flexible Abholung</a:t>
            </a:r>
          </a:p>
        </p:txBody>
      </p:sp>
    </p:spTree>
    <p:extLst>
      <p:ext uri="{BB962C8B-B14F-4D97-AF65-F5344CB8AC3E}">
        <p14:creationId xmlns:p14="http://schemas.microsoft.com/office/powerpoint/2010/main" val="295913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Betreuende Grundschule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56" y="2052638"/>
            <a:ext cx="8635463" cy="4195762"/>
          </a:xfrm>
        </p:spPr>
      </p:pic>
    </p:spTree>
    <p:extLst>
      <p:ext uri="{BB962C8B-B14F-4D97-AF65-F5344CB8AC3E}">
        <p14:creationId xmlns:p14="http://schemas.microsoft.com/office/powerpoint/2010/main" val="38821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Ganztagsschule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90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Die Rahmenbedingungen der Ganztagsschule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b="1" dirty="0"/>
              <a:t>Standort</a:t>
            </a:r>
            <a:br>
              <a:rPr lang="de-DE" b="1" dirty="0"/>
            </a:br>
            <a:br>
              <a:rPr lang="de-DE" dirty="0"/>
            </a:br>
            <a:r>
              <a:rPr lang="de-DE" dirty="0"/>
              <a:t>Vormittags:        	Unterricht am Wohnort </a:t>
            </a:r>
            <a:br>
              <a:rPr lang="de-DE" dirty="0"/>
            </a:br>
            <a:r>
              <a:rPr lang="de-DE" dirty="0"/>
              <a:t>						(Ellerstadt bzw. Friedelsheim-Gönnheim)</a:t>
            </a:r>
            <a:br>
              <a:rPr lang="de-DE" dirty="0"/>
            </a:br>
            <a:br>
              <a:rPr lang="de-DE" dirty="0"/>
            </a:br>
            <a:r>
              <a:rPr lang="de-DE" dirty="0"/>
              <a:t>Nachmittags:     	Transport der Ellerstadter Schüler </a:t>
            </a:r>
            <a:br>
              <a:rPr lang="de-DE" dirty="0"/>
            </a:br>
            <a:r>
              <a:rPr lang="de-DE" dirty="0"/>
              <a:t>						nach Friedelsheim-Gönnheim und zurück</a:t>
            </a:r>
          </a:p>
        </p:txBody>
      </p:sp>
    </p:spTree>
    <p:extLst>
      <p:ext uri="{BB962C8B-B14F-4D97-AF65-F5344CB8AC3E}">
        <p14:creationId xmlns:p14="http://schemas.microsoft.com/office/powerpoint/2010/main" val="235540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Räume: Spieleraum 1/2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56" y="2052638"/>
            <a:ext cx="8635463" cy="4195762"/>
          </a:xfrm>
        </p:spPr>
      </p:pic>
    </p:spTree>
    <p:extLst>
      <p:ext uri="{BB962C8B-B14F-4D97-AF65-F5344CB8AC3E}">
        <p14:creationId xmlns:p14="http://schemas.microsoft.com/office/powerpoint/2010/main" val="3453072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Räume: Spieleraum 3/4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2" y="1853248"/>
            <a:ext cx="5030982" cy="2444432"/>
          </a:xfrm>
        </p:spPr>
      </p:pic>
      <p:pic>
        <p:nvPicPr>
          <p:cNvPr id="5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36" y="3316288"/>
            <a:ext cx="5030982" cy="2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32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747</Words>
  <Application>Microsoft Office PowerPoint</Application>
  <PresentationFormat>Breitbild</PresentationFormat>
  <Paragraphs>213</Paragraphs>
  <Slides>28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2" baseType="lpstr">
      <vt:lpstr>Calibri</vt:lpstr>
      <vt:lpstr>Century Gothic</vt:lpstr>
      <vt:lpstr>Wingdings 3</vt:lpstr>
      <vt:lpstr>Ion</vt:lpstr>
      <vt:lpstr> Herzlich Willkommen</vt:lpstr>
      <vt:lpstr>Betreuungsmöglichkeiten</vt:lpstr>
      <vt:lpstr>Betreuende Grundschule</vt:lpstr>
      <vt:lpstr>Betreuende Grundschule</vt:lpstr>
      <vt:lpstr>Betreuende Grundschule</vt:lpstr>
      <vt:lpstr>Ganztagsschule</vt:lpstr>
      <vt:lpstr>Die Rahmenbedingungen der Ganztagsschule</vt:lpstr>
      <vt:lpstr>Unsere Räume: Spieleraum 1/2</vt:lpstr>
      <vt:lpstr>Unsere Räume: Spieleraum 3/4</vt:lpstr>
      <vt:lpstr>Unsere Räume: Neubau</vt:lpstr>
      <vt:lpstr>Unsere Räume: Mensa</vt:lpstr>
      <vt:lpstr>Der Tagesablauf  in der Ganztagsschule</vt:lpstr>
      <vt:lpstr>Die Woche in der Ganztagsschule</vt:lpstr>
      <vt:lpstr>Der Bustransfer</vt:lpstr>
      <vt:lpstr>Das Mittagessen</vt:lpstr>
      <vt:lpstr>Die Freizeit</vt:lpstr>
      <vt:lpstr>Hausaufgabenzeit</vt:lpstr>
      <vt:lpstr>Die AG-Zeit</vt:lpstr>
      <vt:lpstr>Die Stammgruppenzeit</vt:lpstr>
      <vt:lpstr>Beurlaubung und Entschuldigung</vt:lpstr>
      <vt:lpstr>Anmeldung und Ansprechpartner</vt:lpstr>
      <vt:lpstr>Anmeldung</vt:lpstr>
      <vt:lpstr>Anmeldung zur Ganztagsschule</vt:lpstr>
      <vt:lpstr>Anmeldung zur  Betreuenden Grundschule</vt:lpstr>
      <vt:lpstr>Ansprechpartner</vt:lpstr>
      <vt:lpstr>Danke für Ihre Aufmerksamkeit!</vt:lpstr>
      <vt:lpstr>Ihre Fragen</vt:lpstr>
      <vt:lpstr>Ihre Fragen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Admin</dc:creator>
  <cp:lastModifiedBy>Eva Treusch</cp:lastModifiedBy>
  <cp:revision>129</cp:revision>
  <cp:lastPrinted>2022-01-25T10:42:57Z</cp:lastPrinted>
  <dcterms:created xsi:type="dcterms:W3CDTF">2018-11-27T09:24:54Z</dcterms:created>
  <dcterms:modified xsi:type="dcterms:W3CDTF">2026-01-24T15:09:09Z</dcterms:modified>
</cp:coreProperties>
</file>